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71" r:id="rId3"/>
    <p:sldId id="259" r:id="rId4"/>
    <p:sldId id="257" r:id="rId5"/>
    <p:sldId id="258" r:id="rId6"/>
    <p:sldId id="263" r:id="rId7"/>
    <p:sldId id="262" r:id="rId8"/>
    <p:sldId id="272" r:id="rId9"/>
    <p:sldId id="273" r:id="rId10"/>
    <p:sldId id="274" r:id="rId11"/>
    <p:sldId id="270" r:id="rId12"/>
  </p:sldIdLst>
  <p:sldSz cx="9144000" cy="6858000" type="screen4x3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5B3C6CFF-A035-489E-99A4-0DCC6A70AA7E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2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A4A61204-D500-41EC-9387-37CDB441D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0361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B5AC9FE0-7C15-4F37-AEF6-B3699B41B70E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8275" y="1173163"/>
            <a:ext cx="4225925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587AAD66-B56D-42AF-BF19-FEB9EAE9A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729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65610" indent="-294465">
              <a:defRPr sz="2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77862" indent="-235572">
              <a:defRPr sz="2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49006" indent="-235572">
              <a:defRPr sz="2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120151" indent="-235572">
              <a:defRPr sz="2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91295" indent="-23557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062440" indent="-23557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533585" indent="-23557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004729" indent="-23557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4C75395C-2693-4020-BBD6-59E941FFB436}" type="slidenum">
              <a:rPr lang="es-ES_tradnl" sz="1200"/>
              <a:pPr/>
              <a:t>10</a:t>
            </a:fld>
            <a:endParaRPr lang="es-ES_tradnl" sz="120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611607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65610" indent="-294465">
              <a:defRPr sz="2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77862" indent="-235572">
              <a:defRPr sz="2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49006" indent="-235572">
              <a:defRPr sz="2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120151" indent="-235572">
              <a:defRPr sz="2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91295" indent="-23557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062440" indent="-23557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533585" indent="-23557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4004729" indent="-23557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4C75395C-2693-4020-BBD6-59E941FFB436}" type="slidenum">
              <a:rPr lang="es-ES_tradnl" sz="1200"/>
              <a:pPr/>
              <a:t>11</a:t>
            </a:fld>
            <a:endParaRPr lang="es-ES_tradnl" sz="120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61160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31ABF-D965-46B6-98D3-40421AE0293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1B2E2-F0DE-4AC8-AF11-047357D7BA4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31ABF-D965-46B6-98D3-40421AE0293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1B2E2-F0DE-4AC8-AF11-047357D7BA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31ABF-D965-46B6-98D3-40421AE0293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1B2E2-F0DE-4AC8-AF11-047357D7BA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31ABF-D965-46B6-98D3-40421AE0293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1B2E2-F0DE-4AC8-AF11-047357D7BA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31ABF-D965-46B6-98D3-40421AE0293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1B2E2-F0DE-4AC8-AF11-047357D7BA4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31ABF-D965-46B6-98D3-40421AE0293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1B2E2-F0DE-4AC8-AF11-047357D7BA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31ABF-D965-46B6-98D3-40421AE0293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1B2E2-F0DE-4AC8-AF11-047357D7BA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31ABF-D965-46B6-98D3-40421AE0293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1B2E2-F0DE-4AC8-AF11-047357D7BA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31ABF-D965-46B6-98D3-40421AE0293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1B2E2-F0DE-4AC8-AF11-047357D7BA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31ABF-D965-46B6-98D3-40421AE0293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1B2E2-F0DE-4AC8-AF11-047357D7BA41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C9831ABF-D965-46B6-98D3-40421AE0293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9B81B2E2-F0DE-4AC8-AF11-047357D7BA4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9831ABF-D965-46B6-98D3-40421AE0293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B81B2E2-F0DE-4AC8-AF11-047357D7BA4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28600"/>
            <a:ext cx="8458200" cy="1673352"/>
          </a:xfrm>
        </p:spPr>
        <p:txBody>
          <a:bodyPr>
            <a:normAutofit/>
          </a:bodyPr>
          <a:lstStyle/>
          <a:p>
            <a:r>
              <a:rPr lang="en-US" dirty="0" smtClean="0"/>
              <a:t>Affirmative </a:t>
            </a:r>
            <a:r>
              <a:rPr lang="en-US" dirty="0" err="1" smtClean="0"/>
              <a:t>tú</a:t>
            </a:r>
            <a:r>
              <a:rPr lang="en-US" dirty="0" smtClean="0"/>
              <a:t> commands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6" name="Picture 2" descr="http://spanishplans.files.wordpress.com/2014/02/come.png?w=297&amp;h=3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0586" y="1066800"/>
            <a:ext cx="5255514" cy="530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dirty="0" smtClean="0"/>
              <a:t>Pr</a:t>
            </a:r>
            <a:r>
              <a:rPr lang="es-ES_tradnl" altLang="ja-JP" dirty="0" smtClean="0"/>
              <a:t>áctica</a:t>
            </a:r>
            <a:endParaRPr lang="es-ES_tradnl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2718" y="947225"/>
            <a:ext cx="8818563" cy="5486400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250000"/>
              </a:lnSpc>
              <a:buNone/>
            </a:pPr>
            <a:r>
              <a:rPr lang="es-ES_tradnl" b="1" dirty="0" smtClean="0"/>
              <a:t>1. cantar (+)		</a:t>
            </a:r>
            <a:r>
              <a:rPr lang="es-ES_tradnl" b="1" dirty="0"/>
              <a:t> </a:t>
            </a:r>
            <a:r>
              <a:rPr lang="es-ES_tradnl" b="1" dirty="0" smtClean="0"/>
              <a:t>6</a:t>
            </a:r>
            <a:r>
              <a:rPr lang="es-ES_tradnl" b="1" dirty="0"/>
              <a:t>.  escribir </a:t>
            </a:r>
            <a:r>
              <a:rPr lang="es-ES_tradnl" b="1" dirty="0" smtClean="0"/>
              <a:t> (+)</a:t>
            </a:r>
          </a:p>
          <a:p>
            <a:pPr marL="0" indent="0">
              <a:lnSpc>
                <a:spcPct val="250000"/>
              </a:lnSpc>
              <a:buNone/>
            </a:pPr>
            <a:r>
              <a:rPr lang="es-ES_tradnl" b="1" dirty="0" smtClean="0"/>
              <a:t>2. mirar (+)</a:t>
            </a:r>
            <a:r>
              <a:rPr lang="es-ES_tradnl" b="1" dirty="0"/>
              <a:t> </a:t>
            </a:r>
            <a:r>
              <a:rPr lang="es-ES_tradnl" b="1" dirty="0" smtClean="0"/>
              <a:t>		7</a:t>
            </a:r>
            <a:r>
              <a:rPr lang="es-ES_tradnl" b="1" dirty="0"/>
              <a:t>.  comer (+)</a:t>
            </a:r>
            <a:endParaRPr lang="es-ES_tradnl" b="1" dirty="0" smtClean="0"/>
          </a:p>
          <a:p>
            <a:pPr marL="609600" indent="-609600">
              <a:lnSpc>
                <a:spcPct val="250000"/>
              </a:lnSpc>
              <a:buNone/>
            </a:pPr>
            <a:r>
              <a:rPr lang="es-ES_tradnl" b="1" dirty="0" smtClean="0"/>
              <a:t>3. beber (+)		8</a:t>
            </a:r>
            <a:r>
              <a:rPr lang="es-ES_tradnl" b="1" dirty="0"/>
              <a:t>.  salir </a:t>
            </a:r>
            <a:r>
              <a:rPr lang="es-ES_tradnl" b="1" dirty="0" smtClean="0"/>
              <a:t>(+)</a:t>
            </a:r>
            <a:endParaRPr lang="es-ES_tradnl" b="1" dirty="0"/>
          </a:p>
          <a:p>
            <a:pPr marL="609600" indent="-609600" eaLnBrk="1" hangingPunct="1">
              <a:lnSpc>
                <a:spcPct val="250000"/>
              </a:lnSpc>
              <a:buFontTx/>
              <a:buNone/>
            </a:pPr>
            <a:r>
              <a:rPr lang="es-ES_tradnl" b="1" dirty="0" smtClean="0"/>
              <a:t>4. escuchar (+)    		9.  hacer (+)</a:t>
            </a:r>
          </a:p>
          <a:p>
            <a:pPr marL="0" indent="0" eaLnBrk="1" hangingPunct="1">
              <a:lnSpc>
                <a:spcPct val="250000"/>
              </a:lnSpc>
              <a:buNone/>
            </a:pPr>
            <a:r>
              <a:rPr lang="es-ES_tradnl" b="1" dirty="0" smtClean="0"/>
              <a:t>5. hablar (+)         		10.  perder (+)</a:t>
            </a:r>
            <a:endParaRPr lang="es-ES_tradnl" sz="4000" b="1" dirty="0" smtClean="0"/>
          </a:p>
        </p:txBody>
      </p:sp>
    </p:spTree>
    <p:extLst>
      <p:ext uri="{BB962C8B-B14F-4D97-AF65-F5344CB8AC3E}">
        <p14:creationId xmlns:p14="http://schemas.microsoft.com/office/powerpoint/2010/main" val="110145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dirty="0" smtClean="0"/>
              <a:t>Pr</a:t>
            </a:r>
            <a:r>
              <a:rPr lang="es-ES_tradnl" altLang="ja-JP" dirty="0" smtClean="0"/>
              <a:t>áctica</a:t>
            </a:r>
            <a:endParaRPr lang="es-ES_tradnl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2718" y="947225"/>
            <a:ext cx="8818563" cy="5486400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250000"/>
              </a:lnSpc>
              <a:buNone/>
            </a:pPr>
            <a:r>
              <a:rPr lang="es-ES_tradnl" b="1" dirty="0" smtClean="0"/>
              <a:t>1. cantar (+)		</a:t>
            </a:r>
            <a:r>
              <a:rPr lang="es-ES_tradnl" b="1" dirty="0"/>
              <a:t> </a:t>
            </a:r>
            <a:r>
              <a:rPr lang="es-ES_tradnl" b="1" dirty="0" smtClean="0"/>
              <a:t>6</a:t>
            </a:r>
            <a:r>
              <a:rPr lang="es-ES_tradnl" b="1" dirty="0"/>
              <a:t>.  escribir </a:t>
            </a:r>
            <a:r>
              <a:rPr lang="es-ES_tradnl" b="1" dirty="0" smtClean="0"/>
              <a:t> (+)</a:t>
            </a:r>
          </a:p>
          <a:p>
            <a:pPr marL="0" indent="0">
              <a:lnSpc>
                <a:spcPct val="250000"/>
              </a:lnSpc>
              <a:buNone/>
            </a:pPr>
            <a:r>
              <a:rPr lang="es-ES_tradnl" b="1" dirty="0" smtClean="0"/>
              <a:t>2. mirar (+)</a:t>
            </a:r>
            <a:r>
              <a:rPr lang="es-ES_tradnl" b="1" dirty="0"/>
              <a:t> </a:t>
            </a:r>
            <a:r>
              <a:rPr lang="es-ES_tradnl" b="1" dirty="0" smtClean="0"/>
              <a:t>		7</a:t>
            </a:r>
            <a:r>
              <a:rPr lang="es-ES_tradnl" b="1" dirty="0"/>
              <a:t>.  comer (+)</a:t>
            </a:r>
            <a:endParaRPr lang="es-ES_tradnl" b="1" dirty="0" smtClean="0"/>
          </a:p>
          <a:p>
            <a:pPr marL="609600" indent="-609600">
              <a:lnSpc>
                <a:spcPct val="250000"/>
              </a:lnSpc>
              <a:buNone/>
            </a:pPr>
            <a:r>
              <a:rPr lang="es-ES_tradnl" b="1" dirty="0" smtClean="0"/>
              <a:t>3. beber (+)		8</a:t>
            </a:r>
            <a:r>
              <a:rPr lang="es-ES_tradnl" b="1" dirty="0"/>
              <a:t>.  salir </a:t>
            </a:r>
            <a:r>
              <a:rPr lang="es-ES_tradnl" b="1" dirty="0" smtClean="0"/>
              <a:t>(+)</a:t>
            </a:r>
            <a:endParaRPr lang="es-ES_tradnl" b="1" dirty="0"/>
          </a:p>
          <a:p>
            <a:pPr marL="609600" indent="-609600" eaLnBrk="1" hangingPunct="1">
              <a:lnSpc>
                <a:spcPct val="250000"/>
              </a:lnSpc>
              <a:buFontTx/>
              <a:buNone/>
            </a:pPr>
            <a:r>
              <a:rPr lang="es-ES_tradnl" b="1" dirty="0" smtClean="0"/>
              <a:t>4. escuchar (+)    		9.  hacer (+)</a:t>
            </a:r>
          </a:p>
          <a:p>
            <a:pPr marL="0" indent="0" eaLnBrk="1" hangingPunct="1">
              <a:lnSpc>
                <a:spcPct val="250000"/>
              </a:lnSpc>
              <a:buNone/>
            </a:pPr>
            <a:r>
              <a:rPr lang="es-ES_tradnl" b="1" dirty="0" smtClean="0"/>
              <a:t>5. hablar (+)         		10.  perder (+)</a:t>
            </a:r>
            <a:endParaRPr lang="es-ES_tradnl" sz="4000" b="1" dirty="0" smtClean="0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457200" y="1846541"/>
            <a:ext cx="147668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 dirty="0">
                <a:solidFill>
                  <a:srgbClr val="9D618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pitchFamily="1" charset="-128"/>
              </a:rPr>
              <a:t>¡</a:t>
            </a:r>
            <a:r>
              <a:rPr lang="es-ES_tradnl" sz="3200" b="1" dirty="0">
                <a:solidFill>
                  <a:srgbClr val="9D618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pitchFamily="1" charset="-128"/>
              </a:rPr>
              <a:t>Canta</a:t>
            </a:r>
            <a:r>
              <a:rPr lang="es-ES_tradnl" b="1" dirty="0">
                <a:solidFill>
                  <a:srgbClr val="9D618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pitchFamily="1" charset="-128"/>
              </a:rPr>
              <a:t>!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457200" y="2936601"/>
            <a:ext cx="130035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Blip>
                <a:blip r:embed="rId3"/>
              </a:buBlip>
              <a:defRPr kumimoji="1" sz="32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es-ES_tradnl" b="1" dirty="0">
                <a:solidFill>
                  <a:srgbClr val="9D618A"/>
                </a:solidFill>
              </a:rPr>
              <a:t>¡Mira!</a:t>
            </a:r>
            <a:endParaRPr kumimoji="0" lang="es-ES_tradnl" dirty="0">
              <a:solidFill>
                <a:srgbClr val="9D618A"/>
              </a:solidFill>
            </a:endParaRP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375949" y="4018692"/>
            <a:ext cx="145905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Blip>
                <a:blip r:embed="rId3"/>
              </a:buBlip>
              <a:defRPr kumimoji="1" sz="32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es-ES_tradnl" b="1" dirty="0" smtClean="0">
                <a:solidFill>
                  <a:srgbClr val="9D618A"/>
                </a:solidFill>
              </a:rPr>
              <a:t>¡Bebe!</a:t>
            </a:r>
            <a:endParaRPr kumimoji="0" lang="es-ES_tradnl" dirty="0">
              <a:solidFill>
                <a:srgbClr val="9D618A"/>
              </a:solidFill>
            </a:endParaRP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375949" y="5029200"/>
            <a:ext cx="214193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Blip>
                <a:blip r:embed="rId3"/>
              </a:buBlip>
              <a:defRPr kumimoji="1" sz="32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es-ES_tradnl" b="1" dirty="0">
                <a:solidFill>
                  <a:srgbClr val="9D618A"/>
                </a:solidFill>
              </a:rPr>
              <a:t>¡Escucha!</a:t>
            </a:r>
            <a:endParaRPr kumimoji="0" lang="es-ES_tradnl" dirty="0">
              <a:solidFill>
                <a:srgbClr val="9D618A"/>
              </a:solidFill>
            </a:endParaRP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319042" y="6039708"/>
            <a:ext cx="15728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Blip>
                <a:blip r:embed="rId3"/>
              </a:buBlip>
              <a:defRPr kumimoji="1" sz="32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es-ES_tradnl" b="1" dirty="0" smtClean="0">
                <a:solidFill>
                  <a:srgbClr val="9D618A"/>
                </a:solidFill>
              </a:rPr>
              <a:t>¡Habla!</a:t>
            </a:r>
            <a:endParaRPr kumimoji="0" lang="es-ES_tradnl" dirty="0">
              <a:solidFill>
                <a:srgbClr val="9D618A"/>
              </a:solidFill>
            </a:endParaRP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4067619" y="1953768"/>
            <a:ext cx="193835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Blip>
                <a:blip r:embed="rId3"/>
              </a:buBlip>
              <a:defRPr kumimoji="1" sz="32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es-ES_tradnl" b="1" dirty="0" smtClean="0">
                <a:solidFill>
                  <a:srgbClr val="9D618A"/>
                </a:solidFill>
              </a:rPr>
              <a:t>¡Escribe!</a:t>
            </a:r>
            <a:endParaRPr kumimoji="0" lang="es-ES_tradnl" dirty="0">
              <a:solidFill>
                <a:srgbClr val="9D618A"/>
              </a:solidFill>
            </a:endParaRP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4067619" y="2958084"/>
            <a:ext cx="15969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Blip>
                <a:blip r:embed="rId3"/>
              </a:buBlip>
              <a:defRPr kumimoji="1" sz="32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es-ES_tradnl" b="1" dirty="0">
                <a:solidFill>
                  <a:srgbClr val="9D618A"/>
                </a:solidFill>
              </a:rPr>
              <a:t>¡Come!</a:t>
            </a:r>
            <a:endParaRPr kumimoji="0" lang="es-ES_tradnl" dirty="0">
              <a:solidFill>
                <a:srgbClr val="9D618A"/>
              </a:solidFill>
            </a:endParaRPr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3910432" y="4014536"/>
            <a:ext cx="107273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Blip>
                <a:blip r:embed="rId3"/>
              </a:buBlip>
              <a:defRPr kumimoji="1" sz="32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es-ES_tradnl" b="1" dirty="0" smtClean="0">
                <a:solidFill>
                  <a:srgbClr val="9D618A"/>
                </a:solidFill>
              </a:rPr>
              <a:t>¡Sal!</a:t>
            </a:r>
            <a:endParaRPr kumimoji="0" lang="es-ES_tradnl" dirty="0">
              <a:solidFill>
                <a:srgbClr val="9D618A"/>
              </a:solidFill>
            </a:endParaRP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4176370" y="5039193"/>
            <a:ext cx="118654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Blip>
                <a:blip r:embed="rId3"/>
              </a:buBlip>
              <a:defRPr kumimoji="1" sz="32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es-ES_tradnl" b="1" dirty="0" smtClean="0">
                <a:solidFill>
                  <a:srgbClr val="9D618A"/>
                </a:solidFill>
              </a:rPr>
              <a:t>¡Haz!</a:t>
            </a:r>
            <a:endParaRPr kumimoji="0" lang="es-ES_tradnl" dirty="0">
              <a:solidFill>
                <a:srgbClr val="9D618A"/>
              </a:solidFill>
            </a:endParaRPr>
          </a:p>
        </p:txBody>
      </p:sp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4067619" y="6004460"/>
            <a:ext cx="17107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Blip>
                <a:blip r:embed="rId3"/>
              </a:buBlip>
              <a:defRPr kumimoji="1" sz="32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rgbClr val="3366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es-ES_tradnl" b="1" dirty="0" smtClean="0">
                <a:solidFill>
                  <a:srgbClr val="9D618A"/>
                </a:solidFill>
              </a:rPr>
              <a:t>¡Pierde!</a:t>
            </a:r>
            <a:endParaRPr kumimoji="0" lang="es-ES_tradnl" dirty="0">
              <a:solidFill>
                <a:srgbClr val="9D61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619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16389" grpId="0"/>
      <p:bldP spid="16390" grpId="0"/>
      <p:bldP spid="16391" grpId="0"/>
      <p:bldP spid="16392" grpId="0"/>
      <p:bldP spid="16393" grpId="0"/>
      <p:bldP spid="16394" grpId="0"/>
      <p:bldP spid="16395" grpId="0"/>
      <p:bldP spid="16396" grpId="0"/>
      <p:bldP spid="1639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Regular Affirmative </a:t>
            </a:r>
            <a:r>
              <a:rPr lang="en-US" dirty="0" err="1" smtClean="0"/>
              <a:t>T</a:t>
            </a:r>
            <a:r>
              <a:rPr lang="en-US" dirty="0" err="1" smtClean="0">
                <a:cs typeface="Arial" charset="0"/>
              </a:rPr>
              <a:t>ú</a:t>
            </a:r>
            <a:r>
              <a:rPr lang="en-US" dirty="0" smtClean="0">
                <a:cs typeface="Arial" charset="0"/>
              </a:rPr>
              <a:t> Commands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75191"/>
            <a:ext cx="8382000" cy="4625609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To tell a person to do something, use an affirmative command. </a:t>
            </a:r>
          </a:p>
          <a:p>
            <a:pPr marL="118872" indent="0" eaLnBrk="1" hangingPunct="1">
              <a:buNone/>
              <a:defRPr/>
            </a:pPr>
            <a:endParaRPr lang="en-US" b="1" dirty="0" smtClean="0"/>
          </a:p>
          <a:p>
            <a:pPr eaLnBrk="1" hangingPunct="1">
              <a:defRPr/>
            </a:pPr>
            <a:r>
              <a:rPr lang="en-US" b="1" dirty="0" err="1" smtClean="0">
                <a:solidFill>
                  <a:schemeClr val="accent2"/>
                </a:solidFill>
              </a:rPr>
              <a:t>T</a:t>
            </a:r>
            <a:r>
              <a:rPr lang="en-US" b="1" dirty="0" err="1" smtClean="0">
                <a:solidFill>
                  <a:schemeClr val="accent2"/>
                </a:solidFill>
                <a:cs typeface="Arial" charset="0"/>
              </a:rPr>
              <a:t>ú</a:t>
            </a:r>
            <a:r>
              <a:rPr lang="en-US" b="1" dirty="0" smtClean="0">
                <a:solidFill>
                  <a:schemeClr val="accent2"/>
                </a:solidFill>
                <a:cs typeface="Arial" charset="0"/>
              </a:rPr>
              <a:t> commands </a:t>
            </a:r>
            <a:r>
              <a:rPr lang="en-US" b="1" dirty="0" smtClean="0">
                <a:cs typeface="Arial" charset="0"/>
              </a:rPr>
              <a:t>are used with friends or family.  </a:t>
            </a:r>
          </a:p>
          <a:p>
            <a:pPr marL="118872" indent="0" eaLnBrk="1" hangingPunct="1">
              <a:buNone/>
              <a:defRPr/>
            </a:pPr>
            <a:endParaRPr lang="en-US" b="1" dirty="0" smtClean="0">
              <a:cs typeface="Arial" charset="0"/>
            </a:endParaRPr>
          </a:p>
          <a:p>
            <a:pPr eaLnBrk="1" hangingPunct="1">
              <a:defRPr/>
            </a:pPr>
            <a:r>
              <a:rPr lang="en-US" b="1" dirty="0" smtClean="0">
                <a:cs typeface="Arial" charset="0"/>
              </a:rPr>
              <a:t>The regular affirmative </a:t>
            </a:r>
            <a:r>
              <a:rPr lang="en-US" b="1" dirty="0" err="1" smtClean="0">
                <a:solidFill>
                  <a:schemeClr val="accent2"/>
                </a:solidFill>
              </a:rPr>
              <a:t>t</a:t>
            </a:r>
            <a:r>
              <a:rPr lang="en-US" b="1" dirty="0" err="1" smtClean="0">
                <a:solidFill>
                  <a:schemeClr val="accent2"/>
                </a:solidFill>
                <a:cs typeface="Arial" charset="0"/>
              </a:rPr>
              <a:t>ú</a:t>
            </a:r>
            <a:r>
              <a:rPr lang="en-US" b="1" dirty="0" smtClean="0">
                <a:solidFill>
                  <a:schemeClr val="accent2"/>
                </a:solidFill>
                <a:cs typeface="Arial" charset="0"/>
              </a:rPr>
              <a:t> command </a:t>
            </a:r>
            <a:r>
              <a:rPr lang="en-US" b="1" dirty="0" smtClean="0">
                <a:cs typeface="Arial" charset="0"/>
              </a:rPr>
              <a:t>is the same as the </a:t>
            </a:r>
            <a:r>
              <a:rPr lang="en-US" b="1" dirty="0" err="1" smtClean="0">
                <a:solidFill>
                  <a:srgbClr val="00CC00"/>
                </a:solidFill>
                <a:cs typeface="Arial" charset="0"/>
              </a:rPr>
              <a:t>él</a:t>
            </a:r>
            <a:r>
              <a:rPr lang="en-US" b="1" dirty="0" smtClean="0">
                <a:solidFill>
                  <a:srgbClr val="00CC00"/>
                </a:solidFill>
                <a:cs typeface="Arial" charset="0"/>
              </a:rPr>
              <a:t>/</a:t>
            </a:r>
            <a:r>
              <a:rPr lang="en-US" b="1" dirty="0" err="1" smtClean="0">
                <a:solidFill>
                  <a:srgbClr val="00CC00"/>
                </a:solidFill>
                <a:cs typeface="Arial" charset="0"/>
              </a:rPr>
              <a:t>ella</a:t>
            </a:r>
            <a:r>
              <a:rPr lang="en-US" b="1" dirty="0" smtClean="0">
                <a:solidFill>
                  <a:srgbClr val="00CC00"/>
                </a:solidFill>
                <a:cs typeface="Arial" charset="0"/>
              </a:rPr>
              <a:t> </a:t>
            </a:r>
            <a:r>
              <a:rPr lang="en-US" b="1" dirty="0" smtClean="0">
                <a:cs typeface="Arial" charset="0"/>
              </a:rPr>
              <a:t>form of the present tense.</a:t>
            </a:r>
            <a:endParaRPr lang="en-US" b="1" dirty="0" smtClean="0">
              <a:solidFill>
                <a:schemeClr val="accent2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664677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that  means that…..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127" y="1600200"/>
            <a:ext cx="8229600" cy="4625609"/>
          </a:xfrm>
        </p:spPr>
        <p:txBody>
          <a:bodyPr/>
          <a:lstStyle/>
          <a:p>
            <a:r>
              <a:rPr lang="en-US" b="1" dirty="0" smtClean="0"/>
              <a:t>Affirmative </a:t>
            </a:r>
            <a:r>
              <a:rPr lang="en-US" b="1" dirty="0" err="1" smtClean="0"/>
              <a:t>tú</a:t>
            </a:r>
            <a:r>
              <a:rPr lang="en-US" b="1" dirty="0" smtClean="0"/>
              <a:t> commands just use the </a:t>
            </a:r>
            <a:r>
              <a:rPr lang="en-US" b="1" dirty="0" err="1" smtClean="0"/>
              <a:t>él</a:t>
            </a:r>
            <a:r>
              <a:rPr lang="en-US" b="1" dirty="0" smtClean="0"/>
              <a:t>/</a:t>
            </a:r>
            <a:r>
              <a:rPr lang="en-US" b="1" dirty="0" err="1" smtClean="0"/>
              <a:t>ella</a:t>
            </a:r>
            <a:r>
              <a:rPr lang="en-US" b="1" dirty="0" smtClean="0"/>
              <a:t>/</a:t>
            </a:r>
            <a:r>
              <a:rPr lang="en-US" b="1" dirty="0" err="1" smtClean="0"/>
              <a:t>usted</a:t>
            </a:r>
            <a:r>
              <a:rPr lang="en-US" b="1" dirty="0" smtClean="0"/>
              <a:t> form of the verb in the present tense.</a:t>
            </a:r>
            <a:endParaRPr lang="en-US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7583590"/>
              </p:ext>
            </p:extLst>
          </p:nvPr>
        </p:nvGraphicFramePr>
        <p:xfrm>
          <a:off x="1676400" y="3092885"/>
          <a:ext cx="5638800" cy="3705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38800"/>
              </a:tblGrid>
              <a:tr h="50521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1. </a:t>
                      </a:r>
                      <a:r>
                        <a:rPr lang="en-US" sz="2400" dirty="0" err="1" smtClean="0"/>
                        <a:t>Yo</a:t>
                      </a:r>
                      <a:endParaRPr lang="en-US" sz="2400" dirty="0" smtClean="0"/>
                    </a:p>
                  </a:txBody>
                  <a:tcPr/>
                </a:tc>
              </a:tr>
              <a:tr h="433043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2. </a:t>
                      </a:r>
                      <a:r>
                        <a:rPr lang="en-US" sz="2400" dirty="0" err="1" smtClean="0"/>
                        <a:t>Tú</a:t>
                      </a:r>
                      <a:endParaRPr lang="en-US" sz="2400" dirty="0"/>
                    </a:p>
                  </a:txBody>
                  <a:tcPr/>
                </a:tc>
              </a:tr>
              <a:tr h="952694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3. </a:t>
                      </a:r>
                      <a:r>
                        <a:rPr lang="en-US" sz="6000" b="1" dirty="0" err="1" smtClean="0"/>
                        <a:t>Él</a:t>
                      </a:r>
                      <a:r>
                        <a:rPr lang="en-US" sz="6000" b="1" dirty="0" smtClean="0"/>
                        <a:t>/Ella/</a:t>
                      </a:r>
                      <a:r>
                        <a:rPr lang="en-US" sz="6000" b="1" dirty="0" err="1" smtClean="0"/>
                        <a:t>Usted</a:t>
                      </a:r>
                      <a:endParaRPr lang="en-US" sz="60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433043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4. </a:t>
                      </a:r>
                      <a:r>
                        <a:rPr lang="en-US" sz="2400" dirty="0" err="1" smtClean="0"/>
                        <a:t>Nosotros</a:t>
                      </a:r>
                      <a:endParaRPr lang="en-US" sz="2400" dirty="0"/>
                    </a:p>
                  </a:txBody>
                  <a:tcPr/>
                </a:tc>
              </a:tr>
              <a:tr h="433043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5. </a:t>
                      </a:r>
                      <a:r>
                        <a:rPr lang="en-US" sz="2400" dirty="0" err="1" smtClean="0"/>
                        <a:t>Vosotros</a:t>
                      </a:r>
                      <a:endParaRPr lang="en-US" sz="2400" dirty="0"/>
                    </a:p>
                  </a:txBody>
                  <a:tcPr/>
                </a:tc>
              </a:tr>
              <a:tr h="7794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6. </a:t>
                      </a:r>
                      <a:r>
                        <a:rPr lang="en-US" sz="2400" dirty="0" err="1" smtClean="0"/>
                        <a:t>Ellos</a:t>
                      </a:r>
                      <a:r>
                        <a:rPr lang="en-US" sz="2400" dirty="0" smtClean="0"/>
                        <a:t>/</a:t>
                      </a:r>
                      <a:r>
                        <a:rPr lang="en-US" sz="2400" dirty="0" err="1" smtClean="0"/>
                        <a:t>Ellas</a:t>
                      </a:r>
                      <a:r>
                        <a:rPr lang="en-US" sz="2400" dirty="0" smtClean="0"/>
                        <a:t>/</a:t>
                      </a:r>
                      <a:r>
                        <a:rPr lang="en-US" sz="2400" baseline="0" dirty="0" err="1" smtClean="0"/>
                        <a:t>Ustedes</a:t>
                      </a:r>
                      <a:endParaRPr lang="en-US" sz="2400" dirty="0" smtClean="0"/>
                    </a:p>
                    <a:p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ight Arrow 5"/>
          <p:cNvSpPr/>
          <p:nvPr/>
        </p:nvSpPr>
        <p:spPr>
          <a:xfrm>
            <a:off x="464127" y="4724400"/>
            <a:ext cx="978408" cy="484632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REGULAR </a:t>
            </a:r>
            <a:r>
              <a:rPr lang="en-US" dirty="0" smtClean="0">
                <a:solidFill>
                  <a:schemeClr val="bg1"/>
                </a:solidFill>
              </a:rPr>
              <a:t>AFFIRMATIVE</a:t>
            </a:r>
            <a:r>
              <a:rPr lang="en-US" dirty="0" smtClean="0"/>
              <a:t>  </a:t>
            </a:r>
            <a:br>
              <a:rPr lang="en-US" dirty="0" smtClean="0"/>
            </a:br>
            <a:r>
              <a:rPr lang="en-US" dirty="0" smtClean="0"/>
              <a:t>TÚ COMMANDS 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/>
              <a:t>A rhyme to help you remember …</a:t>
            </a:r>
          </a:p>
          <a:p>
            <a:endParaRPr lang="en-US" b="1" dirty="0" smtClean="0"/>
          </a:p>
          <a:p>
            <a:pPr lvl="1"/>
            <a:r>
              <a:rPr lang="en-US" sz="4000" b="1" i="1" dirty="0" smtClean="0">
                <a:solidFill>
                  <a:srgbClr val="0033CC"/>
                </a:solidFill>
              </a:rPr>
              <a:t>Affirmative </a:t>
            </a:r>
            <a:r>
              <a:rPr lang="en-US" sz="4000" b="1" i="1" dirty="0" err="1" smtClean="0">
                <a:solidFill>
                  <a:srgbClr val="0033CC"/>
                </a:solidFill>
              </a:rPr>
              <a:t>tú</a:t>
            </a:r>
            <a:r>
              <a:rPr lang="en-US" sz="4000" b="1" i="1" dirty="0" smtClean="0">
                <a:solidFill>
                  <a:srgbClr val="0033CC"/>
                </a:solidFill>
              </a:rPr>
              <a:t> commands are easy this I know, all you do is use the third row.   </a:t>
            </a:r>
            <a:endParaRPr lang="en-US" sz="4000" b="1" i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ejemplo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795305"/>
              </p:ext>
            </p:extLst>
          </p:nvPr>
        </p:nvGraphicFramePr>
        <p:xfrm>
          <a:off x="457200" y="1408173"/>
          <a:ext cx="8534400" cy="48929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00"/>
                <a:gridCol w="2844800"/>
                <a:gridCol w="2844800"/>
              </a:tblGrid>
              <a:tr h="1030227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Infinitive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err="1" smtClean="0">
                          <a:latin typeface="Century Gothic" panose="020B0502020202020204" pitchFamily="34" charset="0"/>
                        </a:rPr>
                        <a:t>É</a:t>
                      </a:r>
                      <a:r>
                        <a:rPr lang="en-US" sz="2400" b="1" dirty="0" err="1" smtClean="0"/>
                        <a:t>l</a:t>
                      </a:r>
                      <a:r>
                        <a:rPr lang="en-US" sz="2400" b="1" dirty="0" smtClean="0"/>
                        <a:t>/Ella/</a:t>
                      </a:r>
                      <a:r>
                        <a:rPr lang="en-US" sz="2400" b="1" dirty="0" err="1" smtClean="0"/>
                        <a:t>Usted</a:t>
                      </a:r>
                      <a:r>
                        <a:rPr lang="en-US" sz="2400" b="1" baseline="0" dirty="0" smtClean="0"/>
                        <a:t> of Present Tense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Affirmative </a:t>
                      </a:r>
                      <a:r>
                        <a:rPr lang="en-US" sz="2400" b="1" dirty="0" err="1" smtClean="0"/>
                        <a:t>Tú</a:t>
                      </a:r>
                      <a:r>
                        <a:rPr lang="en-US" sz="2400" b="1" dirty="0" smtClean="0"/>
                        <a:t> Command</a:t>
                      </a:r>
                      <a:endParaRPr lang="en-US" sz="2400" b="1" dirty="0"/>
                    </a:p>
                  </a:txBody>
                  <a:tcPr/>
                </a:tc>
              </a:tr>
              <a:tr h="551816"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Caminar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Camina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2400" b="1" noProof="0" dirty="0"/>
                    </a:p>
                  </a:txBody>
                  <a:tcPr/>
                </a:tc>
              </a:tr>
              <a:tr h="551816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Comer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Come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/>
                    </a:p>
                  </a:txBody>
                  <a:tcPr/>
                </a:tc>
              </a:tr>
              <a:tr h="551816"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Hablar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Habla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/>
                    </a:p>
                  </a:txBody>
                  <a:tcPr/>
                </a:tc>
              </a:tr>
              <a:tr h="551816"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Escuchar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Escucha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/>
                    </a:p>
                  </a:txBody>
                  <a:tcPr/>
                </a:tc>
              </a:tr>
              <a:tr h="551816"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Abrir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Abre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/>
                    </a:p>
                  </a:txBody>
                  <a:tcPr/>
                </a:tc>
              </a:tr>
              <a:tr h="551816"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Escribir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Escribe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/>
                    </a:p>
                  </a:txBody>
                  <a:tcPr/>
                </a:tc>
              </a:tr>
              <a:tr h="551816"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Empezar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Empieza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324600" y="2438400"/>
            <a:ext cx="2590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2400" b="1" dirty="0">
                <a:latin typeface="Times New Roman"/>
                <a:cs typeface="Times New Roman"/>
              </a:rPr>
              <a:t>¡</a:t>
            </a:r>
            <a:r>
              <a:rPr lang="es-ES" sz="2400" b="1" dirty="0"/>
              <a:t>Camina! </a:t>
            </a:r>
          </a:p>
          <a:p>
            <a:pPr>
              <a:lnSpc>
                <a:spcPct val="150000"/>
              </a:lnSpc>
            </a:pPr>
            <a:r>
              <a:rPr lang="es-ES" sz="2400" b="1" dirty="0" smtClean="0">
                <a:latin typeface="Times New Roman"/>
                <a:cs typeface="Times New Roman"/>
              </a:rPr>
              <a:t>¡</a:t>
            </a:r>
            <a:r>
              <a:rPr lang="es-ES" sz="2400" b="1" dirty="0" smtClean="0"/>
              <a:t>Come</a:t>
            </a:r>
            <a:r>
              <a:rPr lang="es-ES" sz="2400" b="1" dirty="0"/>
              <a:t>! </a:t>
            </a:r>
            <a:endParaRPr lang="es-ES" sz="2400" b="1" dirty="0" smtClean="0"/>
          </a:p>
          <a:p>
            <a:pPr>
              <a:lnSpc>
                <a:spcPct val="150000"/>
              </a:lnSpc>
            </a:pPr>
            <a:r>
              <a:rPr lang="es-ES" sz="2400" b="1" dirty="0">
                <a:latin typeface="Times New Roman"/>
                <a:cs typeface="Times New Roman"/>
              </a:rPr>
              <a:t>¡</a:t>
            </a:r>
            <a:r>
              <a:rPr lang="es-ES" sz="2400" b="1" dirty="0"/>
              <a:t>Habla! </a:t>
            </a:r>
            <a:endParaRPr lang="en-US" sz="2400" b="1" dirty="0"/>
          </a:p>
          <a:p>
            <a:pPr>
              <a:lnSpc>
                <a:spcPct val="150000"/>
              </a:lnSpc>
            </a:pPr>
            <a:r>
              <a:rPr lang="es-ES" sz="2400" b="1" dirty="0">
                <a:latin typeface="Times New Roman"/>
                <a:cs typeface="Times New Roman"/>
              </a:rPr>
              <a:t>¡</a:t>
            </a:r>
            <a:r>
              <a:rPr lang="es-ES" sz="2400" b="1" dirty="0"/>
              <a:t>Escucha! </a:t>
            </a:r>
            <a:endParaRPr lang="en-US" sz="2400" b="1" dirty="0"/>
          </a:p>
          <a:p>
            <a:pPr>
              <a:lnSpc>
                <a:spcPct val="150000"/>
              </a:lnSpc>
            </a:pPr>
            <a:r>
              <a:rPr lang="es-ES" sz="2400" b="1" dirty="0">
                <a:latin typeface="Times New Roman"/>
                <a:cs typeface="Times New Roman"/>
              </a:rPr>
              <a:t>¡</a:t>
            </a:r>
            <a:r>
              <a:rPr lang="es-ES" sz="2400" b="1" dirty="0"/>
              <a:t>Abre! </a:t>
            </a:r>
            <a:endParaRPr lang="en-US" sz="2400" b="1" dirty="0"/>
          </a:p>
          <a:p>
            <a:pPr>
              <a:lnSpc>
                <a:spcPct val="150000"/>
              </a:lnSpc>
            </a:pPr>
            <a:r>
              <a:rPr lang="es-ES" sz="2400" b="1" dirty="0">
                <a:latin typeface="Times New Roman"/>
                <a:cs typeface="Times New Roman"/>
              </a:rPr>
              <a:t>¡</a:t>
            </a:r>
            <a:r>
              <a:rPr lang="es-ES" sz="2400" b="1" dirty="0"/>
              <a:t>Escribe! </a:t>
            </a:r>
            <a:endParaRPr lang="en-US" sz="2400" b="1" dirty="0"/>
          </a:p>
          <a:p>
            <a:pPr>
              <a:lnSpc>
                <a:spcPct val="150000"/>
              </a:lnSpc>
            </a:pPr>
            <a:r>
              <a:rPr lang="es-ES" sz="2400" b="1" dirty="0">
                <a:latin typeface="Times New Roman"/>
                <a:cs typeface="Times New Roman"/>
              </a:rPr>
              <a:t>¡</a:t>
            </a:r>
            <a:r>
              <a:rPr lang="es-ES" sz="2400" b="1" dirty="0"/>
              <a:t>Empieza</a:t>
            </a:r>
            <a:r>
              <a:rPr lang="es-ES" sz="2400" b="1" dirty="0" smtClean="0"/>
              <a:t>!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IRREGULAR </a:t>
            </a:r>
            <a:r>
              <a:rPr lang="en-US" dirty="0">
                <a:solidFill>
                  <a:schemeClr val="bg1"/>
                </a:solidFill>
              </a:rPr>
              <a:t>AFFIRMATIVE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 err="1"/>
              <a:t>Tú</a:t>
            </a:r>
            <a:r>
              <a:rPr lang="en-US" dirty="0"/>
              <a:t>  COMMANDS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9132508"/>
              </p:ext>
            </p:extLst>
          </p:nvPr>
        </p:nvGraphicFramePr>
        <p:xfrm>
          <a:off x="457200" y="1524000"/>
          <a:ext cx="8229600" cy="51206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600" b="1" dirty="0" err="1" smtClean="0"/>
                        <a:t>Venir</a:t>
                      </a:r>
                      <a:endParaRPr 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err="1" smtClean="0"/>
                        <a:t>Ven</a:t>
                      </a:r>
                      <a:endParaRPr lang="en-US" sz="3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b="1" dirty="0" err="1" smtClean="0"/>
                        <a:t>Decir</a:t>
                      </a:r>
                      <a:endParaRPr 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/>
                        <a:t>Di</a:t>
                      </a:r>
                      <a:endParaRPr lang="en-US" sz="3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b="1" dirty="0" err="1" smtClean="0"/>
                        <a:t>Salir</a:t>
                      </a:r>
                      <a:endParaRPr 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/>
                        <a:t>Sal</a:t>
                      </a:r>
                      <a:endParaRPr lang="en-US" sz="3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b="1" dirty="0" err="1" smtClean="0"/>
                        <a:t>Hacer</a:t>
                      </a:r>
                      <a:endParaRPr 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err="1" smtClean="0"/>
                        <a:t>Haz</a:t>
                      </a:r>
                      <a:endParaRPr lang="en-US" sz="3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b="1" dirty="0" err="1" smtClean="0"/>
                        <a:t>Tener</a:t>
                      </a:r>
                      <a:endParaRPr 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/>
                        <a:t>Ten</a:t>
                      </a:r>
                      <a:endParaRPr lang="en-US" sz="3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b="1" dirty="0" err="1" smtClean="0"/>
                        <a:t>Ir</a:t>
                      </a:r>
                      <a:endParaRPr 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err="1" smtClean="0"/>
                        <a:t>Ve</a:t>
                      </a:r>
                      <a:endParaRPr lang="en-US" sz="3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b="1" dirty="0" err="1" smtClean="0"/>
                        <a:t>Poner</a:t>
                      </a:r>
                      <a:endParaRPr 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err="1" smtClean="0"/>
                        <a:t>Pon</a:t>
                      </a:r>
                      <a:endParaRPr lang="en-US" sz="3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b="1" dirty="0" smtClean="0"/>
                        <a:t>Ser</a:t>
                      </a:r>
                      <a:endParaRPr 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err="1" smtClean="0"/>
                        <a:t>Sé</a:t>
                      </a:r>
                      <a:endParaRPr lang="en-US" sz="36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IRREGULAR </a:t>
            </a:r>
            <a:r>
              <a:rPr lang="en-US" dirty="0" smtClean="0">
                <a:solidFill>
                  <a:schemeClr val="bg1"/>
                </a:solidFill>
              </a:rPr>
              <a:t>AFFIRMATIVE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Tú</a:t>
            </a:r>
            <a:r>
              <a:rPr lang="en-US" dirty="0" smtClean="0"/>
              <a:t>  COMMANDS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52400" y="1329077"/>
            <a:ext cx="9106469" cy="4625609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There are 8 irregular affirmative </a:t>
            </a:r>
            <a:r>
              <a:rPr lang="en-US" sz="3600" b="1" dirty="0" err="1" smtClean="0"/>
              <a:t>tú</a:t>
            </a:r>
            <a:r>
              <a:rPr lang="en-US" sz="3600" b="1" dirty="0" smtClean="0"/>
              <a:t> commands </a:t>
            </a:r>
          </a:p>
          <a:p>
            <a:r>
              <a:rPr lang="en-US" sz="3600" b="1" dirty="0" smtClean="0"/>
              <a:t>To remember these 8 all you need to do is think about Vin Diesel.</a:t>
            </a:r>
            <a:endParaRPr lang="en-US" sz="3600" b="1" dirty="0"/>
          </a:p>
        </p:txBody>
      </p:sp>
      <p:pic>
        <p:nvPicPr>
          <p:cNvPr id="2050" name="Picture 2" descr="https://encrypted-tbn0.gstatic.com/images?q=tbn:ANd9GcQWU1RYvRG0uPA8UprOd3MOsvTe0caVlbNSWQQ_Qs4eRAME8YIJ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108" y="3637333"/>
            <a:ext cx="4324892" cy="3220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smtClean="0"/>
              <a:t>Commands with direct object pronouns and reflexive pronouns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775191"/>
            <a:ext cx="8534400" cy="4625609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b="1" dirty="0" smtClean="0"/>
              <a:t>If you use a </a:t>
            </a:r>
            <a:r>
              <a:rPr lang="en-US" b="1" dirty="0" smtClean="0">
                <a:solidFill>
                  <a:schemeClr val="accent1"/>
                </a:solidFill>
              </a:rPr>
              <a:t>command</a:t>
            </a:r>
            <a:r>
              <a:rPr lang="en-US" b="1" dirty="0" smtClean="0"/>
              <a:t> with a </a:t>
            </a:r>
            <a:r>
              <a:rPr lang="en-US" b="1" dirty="0" smtClean="0">
                <a:solidFill>
                  <a:srgbClr val="00CC00"/>
                </a:solidFill>
              </a:rPr>
              <a:t>direct object pronoun </a:t>
            </a:r>
            <a:r>
              <a:rPr lang="en-US" b="1" dirty="0" smtClean="0"/>
              <a:t>or</a:t>
            </a:r>
            <a:r>
              <a:rPr lang="en-US" b="1" dirty="0" smtClean="0">
                <a:solidFill>
                  <a:srgbClr val="00CC00"/>
                </a:solidFill>
              </a:rPr>
              <a:t> reflexive pronoun</a:t>
            </a:r>
            <a:r>
              <a:rPr lang="en-US" b="1" dirty="0" smtClean="0"/>
              <a:t>, attach the pronoun to the end of the command. </a:t>
            </a:r>
          </a:p>
          <a:p>
            <a:pPr eaLnBrk="1" hangingPunct="1">
              <a:defRPr/>
            </a:pPr>
            <a:r>
              <a:rPr lang="en-US" b="1" dirty="0" err="1" smtClean="0"/>
              <a:t>Modelo</a:t>
            </a:r>
            <a:r>
              <a:rPr lang="en-US" b="1" dirty="0" smtClean="0"/>
              <a:t>-  </a:t>
            </a:r>
          </a:p>
          <a:p>
            <a:pPr lvl="1" eaLnBrk="1" hangingPunct="1">
              <a:defRPr/>
            </a:pPr>
            <a:r>
              <a:rPr lang="en-US" b="1" dirty="0" err="1" smtClean="0">
                <a:solidFill>
                  <a:srgbClr val="00CC00"/>
                </a:solidFill>
              </a:rPr>
              <a:t>Cruza</a:t>
            </a:r>
            <a:r>
              <a:rPr lang="en-US" b="1" dirty="0" smtClean="0">
                <a:solidFill>
                  <a:srgbClr val="00CC00"/>
                </a:solidFill>
              </a:rPr>
              <a:t> </a:t>
            </a:r>
            <a:r>
              <a:rPr lang="en-US" b="1" dirty="0" smtClean="0"/>
              <a:t>el </a:t>
            </a:r>
            <a:r>
              <a:rPr lang="en-US" b="1" dirty="0" err="1" smtClean="0"/>
              <a:t>parque</a:t>
            </a:r>
            <a:r>
              <a:rPr lang="en-US" b="1" dirty="0" smtClean="0">
                <a:cs typeface="Arial" charset="0"/>
              </a:rPr>
              <a:t>→¡</a:t>
            </a:r>
            <a:r>
              <a:rPr lang="en-US" b="1" dirty="0" err="1" smtClean="0">
                <a:solidFill>
                  <a:srgbClr val="00CC00"/>
                </a:solidFill>
                <a:cs typeface="Arial" charset="0"/>
              </a:rPr>
              <a:t>Crúza</a:t>
            </a:r>
            <a:r>
              <a:rPr lang="en-US" b="1" dirty="0" err="1" smtClean="0">
                <a:cs typeface="Arial" charset="0"/>
              </a:rPr>
              <a:t>lo</a:t>
            </a:r>
            <a:r>
              <a:rPr lang="en-US" b="1" dirty="0" smtClean="0">
                <a:cs typeface="Arial" charset="0"/>
              </a:rPr>
              <a:t>!</a:t>
            </a:r>
          </a:p>
          <a:p>
            <a:pPr lvl="1" eaLnBrk="1" hangingPunct="1">
              <a:defRPr/>
            </a:pPr>
            <a:r>
              <a:rPr lang="en-US" b="1" dirty="0" smtClean="0">
                <a:cs typeface="Arial" charset="0"/>
              </a:rPr>
              <a:t>¡</a:t>
            </a:r>
            <a:r>
              <a:rPr lang="en-US" b="1" dirty="0" err="1" smtClean="0">
                <a:solidFill>
                  <a:srgbClr val="00CC00"/>
                </a:solidFill>
                <a:cs typeface="Arial" charset="0"/>
              </a:rPr>
              <a:t>Levánta</a:t>
            </a:r>
            <a:r>
              <a:rPr lang="en-US" b="1" dirty="0" err="1" smtClean="0">
                <a:cs typeface="Arial" charset="0"/>
              </a:rPr>
              <a:t>te</a:t>
            </a:r>
            <a:r>
              <a:rPr lang="en-US" b="1" dirty="0" smtClean="0">
                <a:cs typeface="Arial" charset="0"/>
              </a:rPr>
              <a:t>!</a:t>
            </a:r>
          </a:p>
          <a:p>
            <a:pPr lvl="1" eaLnBrk="1" hangingPunct="1">
              <a:defRPr/>
            </a:pPr>
            <a:endParaRPr lang="en-US" b="1" dirty="0" smtClean="0">
              <a:cs typeface="Arial" charset="0"/>
            </a:endParaRPr>
          </a:p>
          <a:p>
            <a:pPr lvl="1" eaLnBrk="1" hangingPunct="1">
              <a:defRPr/>
            </a:pPr>
            <a:r>
              <a:rPr lang="en-US" b="1" dirty="0" smtClean="0">
                <a:cs typeface="Arial" charset="0"/>
              </a:rPr>
              <a:t>If needed, add an accent when you attach a pronoun to retain the original stress.</a:t>
            </a:r>
            <a:endParaRPr lang="en-US" b="1" dirty="0" smtClean="0">
              <a:solidFill>
                <a:srgbClr val="00CC00"/>
              </a:solidFill>
              <a:cs typeface="Arial" charset="0"/>
            </a:endParaRPr>
          </a:p>
        </p:txBody>
      </p:sp>
      <p:pic>
        <p:nvPicPr>
          <p:cNvPr id="2050" name="Picture 2" descr="C:\Users\Diane\AppData\Local\Microsoft\Windows\Temporary Internet Files\Content.IE5\4PZ9WLSE\walking_family_dog.jpg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276600"/>
            <a:ext cx="18288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Diane\AppData\Local\Microsoft\Windows\Temporary Internet Files\Content.IE5\01NY14PK\h1sciqsleepwalking[1]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343400"/>
            <a:ext cx="1676400" cy="125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891154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Examples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663700"/>
            <a:ext cx="8001000" cy="44958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err="1" smtClean="0">
                <a:solidFill>
                  <a:srgbClr val="00CC00"/>
                </a:solidFill>
              </a:rPr>
              <a:t>Haz</a:t>
            </a:r>
            <a:r>
              <a:rPr lang="en-US" b="1" dirty="0" smtClean="0"/>
              <a:t> la </a:t>
            </a:r>
            <a:r>
              <a:rPr lang="en-US" b="1" dirty="0" err="1" smtClean="0"/>
              <a:t>cama</a:t>
            </a:r>
            <a:r>
              <a:rPr lang="en-US" b="1" dirty="0" smtClean="0"/>
              <a:t>.   </a:t>
            </a:r>
            <a:r>
              <a:rPr lang="en-US" b="1" i="1" dirty="0" smtClean="0"/>
              <a:t>Make the bed.</a:t>
            </a:r>
          </a:p>
          <a:p>
            <a:pPr eaLnBrk="1" hangingPunct="1">
              <a:defRPr/>
            </a:pPr>
            <a:endParaRPr lang="en-US" b="1" i="1" dirty="0" smtClean="0"/>
          </a:p>
          <a:p>
            <a:pPr eaLnBrk="1" hangingPunct="1">
              <a:defRPr/>
            </a:pPr>
            <a:endParaRPr lang="en-US" b="1" i="1" dirty="0" smtClean="0"/>
          </a:p>
          <a:p>
            <a:pPr eaLnBrk="1" hangingPunct="1">
              <a:defRPr/>
            </a:pPr>
            <a:r>
              <a:rPr lang="en-US" b="1" dirty="0" smtClean="0">
                <a:solidFill>
                  <a:srgbClr val="00CC00"/>
                </a:solidFill>
              </a:rPr>
              <a:t>Pon</a:t>
            </a:r>
            <a:r>
              <a:rPr lang="en-US" b="1" dirty="0" smtClean="0"/>
              <a:t>te </a:t>
            </a:r>
            <a:r>
              <a:rPr lang="en-US" b="1" dirty="0" err="1" smtClean="0"/>
              <a:t>tu</a:t>
            </a:r>
            <a:r>
              <a:rPr lang="en-US" b="1" dirty="0" smtClean="0"/>
              <a:t> </a:t>
            </a:r>
            <a:r>
              <a:rPr lang="en-US" b="1" dirty="0" err="1" smtClean="0"/>
              <a:t>ropa</a:t>
            </a:r>
            <a:r>
              <a:rPr lang="en-US" b="1" dirty="0" smtClean="0"/>
              <a:t>.  </a:t>
            </a:r>
            <a:r>
              <a:rPr lang="en-US" b="1" i="1" dirty="0" smtClean="0"/>
              <a:t>Put on your clothes. </a:t>
            </a:r>
          </a:p>
          <a:p>
            <a:pPr eaLnBrk="1" hangingPunct="1">
              <a:defRPr/>
            </a:pPr>
            <a:endParaRPr lang="en-US" b="1" i="1" dirty="0" smtClean="0"/>
          </a:p>
          <a:p>
            <a:pPr eaLnBrk="1" hangingPunct="1">
              <a:defRPr/>
            </a:pPr>
            <a:endParaRPr lang="en-US" b="1" i="1" dirty="0" smtClean="0"/>
          </a:p>
          <a:p>
            <a:pPr eaLnBrk="1" hangingPunct="1">
              <a:defRPr/>
            </a:pPr>
            <a:r>
              <a:rPr lang="en-US" b="1" dirty="0" smtClean="0">
                <a:solidFill>
                  <a:srgbClr val="00CC00"/>
                </a:solidFill>
              </a:rPr>
              <a:t>Di</a:t>
            </a:r>
            <a:r>
              <a:rPr lang="en-US" b="1" dirty="0" smtClean="0"/>
              <a:t>me la </a:t>
            </a:r>
            <a:r>
              <a:rPr lang="en-US" b="1" dirty="0" err="1" smtClean="0"/>
              <a:t>verdad</a:t>
            </a:r>
            <a:r>
              <a:rPr lang="en-US" b="1" dirty="0" smtClean="0"/>
              <a:t>.  </a:t>
            </a:r>
            <a:r>
              <a:rPr lang="en-US" b="1" i="1" dirty="0" smtClean="0"/>
              <a:t>Tell me the truth. </a:t>
            </a:r>
            <a:endParaRPr lang="en-US" b="1" dirty="0" smtClean="0">
              <a:solidFill>
                <a:srgbClr val="00CC00"/>
              </a:solidFill>
            </a:endParaRPr>
          </a:p>
        </p:txBody>
      </p:sp>
      <p:pic>
        <p:nvPicPr>
          <p:cNvPr id="1026" name="Picture 2" descr="C:\Users\Diane\AppData\Local\Microsoft\Windows\Temporary Internet Files\Content.IE5\A24EUM4V\A_Little_Boy_Making_His_Bed_Royalty_Free_Clipart_Picture_090402-167862-51105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8746" y="914400"/>
            <a:ext cx="1351064" cy="149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iane\AppData\Local\Microsoft\Windows\Temporary Internet Files\Content.IE5\4PZ9WLSE\berri__s_white_socks_by_caseydecker-d58xn2e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6268" y="2440709"/>
            <a:ext cx="1943102" cy="1943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Diane\AppData\Local\Microsoft\Windows\Temporary Internet Files\Content.IE5\NIAAAHLA\pinocchio-300x300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6268" y="4383811"/>
            <a:ext cx="2266950" cy="2266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892410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891</TotalTime>
  <Words>328</Words>
  <Application>Microsoft Office PowerPoint</Application>
  <PresentationFormat>On-screen Show (4:3)</PresentationFormat>
  <Paragraphs>103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Module</vt:lpstr>
      <vt:lpstr>Affirmative tú commands </vt:lpstr>
      <vt:lpstr>Regular Affirmative Tú Commands</vt:lpstr>
      <vt:lpstr>SO that  means that…..</vt:lpstr>
      <vt:lpstr>REGULAR AFFIRMATIVE   TÚ COMMANDS …</vt:lpstr>
      <vt:lpstr>Por ejemplo</vt:lpstr>
      <vt:lpstr>IRREGULAR AFFIRMATIVE  Tú  COMMANDS</vt:lpstr>
      <vt:lpstr>IRREGULAR AFFIRMATIVE  Tú  COMMANDS</vt:lpstr>
      <vt:lpstr>Commands with direct object pronouns and reflexive pronouns</vt:lpstr>
      <vt:lpstr>Examples</vt:lpstr>
      <vt:lpstr>Práctica</vt:lpstr>
      <vt:lpstr>Práctica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Informal commands Mandatos en la forma de tú</dc:title>
  <dc:creator>kfredette</dc:creator>
  <cp:lastModifiedBy>Nicole Fannoney</cp:lastModifiedBy>
  <cp:revision>33</cp:revision>
  <cp:lastPrinted>2016-03-02T04:47:33Z</cp:lastPrinted>
  <dcterms:created xsi:type="dcterms:W3CDTF">2012-03-15T11:12:40Z</dcterms:created>
  <dcterms:modified xsi:type="dcterms:W3CDTF">2016-03-02T16:19:39Z</dcterms:modified>
</cp:coreProperties>
</file>